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9" r:id="rId5"/>
    <p:sldId id="258" r:id="rId6"/>
    <p:sldId id="285" r:id="rId7"/>
    <p:sldId id="282" r:id="rId8"/>
    <p:sldId id="283" r:id="rId9"/>
    <p:sldId id="284" r:id="rId10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מחבר" initials="א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25" autoAdjust="0"/>
    <p:restoredTop sz="94631" autoAdjust="0"/>
  </p:normalViewPr>
  <p:slideViewPr>
    <p:cSldViewPr snapToGrid="0">
      <p:cViewPr>
        <p:scale>
          <a:sx n="20" d="100"/>
          <a:sy n="20" d="100"/>
        </p:scale>
        <p:origin x="1716" y="10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9177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96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9DDD779B-D92A-4B1E-9593-F95B53FCB725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כ"ה/אלול/תשע"ט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91771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96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682C0B10-7CAE-41E4-AB02-7E8B1FF2B89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91772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99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80CC927-E309-4FE7-B41C-32F2014D3E85}" type="datetime1">
              <a:rPr lang="he-IL" smtClean="0"/>
              <a:pPr/>
              <a:t>כ"ה/אלול/תשע"ט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91772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994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46F86A-5537-4E34-A3CE-C64E83A14637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4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7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40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5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371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>
          <a:xfrm>
            <a:off x="3993" y="8685213"/>
            <a:ext cx="2971800" cy="458787"/>
          </a:xfrm>
        </p:spPr>
        <p:txBody>
          <a:bodyPr rtlCol="1"/>
          <a:lstStyle/>
          <a:p>
            <a:pPr algn="l" rtl="1"/>
            <a:fld id="{5E46F86A-5537-4E34-A3CE-C64E83A14637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9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 עם תמונה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1094" y="108000"/>
            <a:ext cx="6573838" cy="6635750"/>
          </a:xfrm>
          <a:solidFill>
            <a:schemeClr val="accent1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08868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535705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729220" lon="2021200" rev="20796795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054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27324" lon="20702860" rev="21326373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59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1" anchor="ctr"/>
          <a:lstStyle>
            <a:lvl1pPr marL="0" indent="0" algn="ctr" rtl="1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8439374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7959892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7579070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וצר דיגיטלי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299" y="432000"/>
            <a:ext cx="4081943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כותרת דיגיטלית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299" y="3802742"/>
            <a:ext cx="4114800" cy="2100507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ציין מיקום טקסט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9782" y="2685143"/>
            <a:ext cx="4161313" cy="969166"/>
          </a:xfrm>
        </p:spPr>
        <p:txBody>
          <a:bodyPr rtlCol="1" anchor="b"/>
          <a:lstStyle>
            <a:lvl1pPr marL="0" indent="0" algn="r" rtl="1">
              <a:buNone/>
              <a:defRPr sz="3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2619" y="1406679"/>
            <a:ext cx="10472179" cy="3642738"/>
          </a:xfrm>
          <a:prstGeom prst="rect">
            <a:avLst/>
          </a:prstGeom>
        </p:spPr>
      </p:pic>
      <p:sp>
        <p:nvSpPr>
          <p:cNvPr id="12" name="מציין מיקום של תמונה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3978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הוסף או גרור ושחרר את עיצוב המסך שלך כאן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תבליטים שמאל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21078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0878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3" name="מציין מיקום טקסט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7429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7579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5" name="מציין מיקום טקסט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615" y="3637641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2715" y="4114720"/>
            <a:ext cx="1620000" cy="99068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9" name="כותרת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192537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21" name="מציין מיקום של תמונה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42766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27" name="מציין מיקום של תמונה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19982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8" name="מציין מיקום של תמונה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706533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9" name="מציין מיקום של תמונה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1719" y="258984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2074518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960340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 עם סמל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5197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rtlCol="1" anchor="ctr"/>
          <a:lstStyle>
            <a:lvl1pPr marL="0" indent="0" algn="ctr" rtl="1">
              <a:buNone/>
              <a:defRPr sz="3600" b="1">
                <a:solidFill>
                  <a:schemeClr val="tx1"/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 dirty="0"/>
              <a:t>1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1531" y="2666635"/>
            <a:ext cx="4111195" cy="2302412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8526" y="2666960"/>
            <a:ext cx="4111279" cy="230187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794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2</a:t>
            </a:r>
          </a:p>
        </p:txBody>
      </p:sp>
      <p:sp>
        <p:nvSpPr>
          <p:cNvPr id="6" name="מציין מיקום של תמונה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49890" y="1468438"/>
            <a:ext cx="1023938" cy="1022350"/>
          </a:xfrm>
        </p:spPr>
        <p:txBody>
          <a:bodyPr rtlCol="1" anchor="ctr"/>
          <a:lstStyle>
            <a:lvl1pPr marL="0" indent="0" algn="ctr" rtl="1">
              <a:buNone/>
              <a:defRPr/>
            </a:lvl1pPr>
          </a:lstStyle>
          <a:p>
            <a:pPr rtl="1"/>
            <a:r>
              <a:rPr lang="he-IL" noProof="0" dirty="0"/>
              <a:t>סמל</a:t>
            </a:r>
          </a:p>
        </p:txBody>
      </p:sp>
      <p:sp>
        <p:nvSpPr>
          <p:cNvPr id="13" name="מציין מיקום של תמונה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89026" y="1468438"/>
            <a:ext cx="1023938" cy="1022350"/>
          </a:xfrm>
        </p:spPr>
        <p:txBody>
          <a:bodyPr rtlCol="1" anchor="ctr"/>
          <a:lstStyle>
            <a:lvl1pPr marL="0" indent="0" algn="ctr" rtl="1">
              <a:buNone/>
              <a:defRPr/>
            </a:lvl1pPr>
          </a:lstStyle>
          <a:p>
            <a:pPr rtl="1"/>
            <a:r>
              <a:rPr lang="he-IL" noProof="0" dirty="0"/>
              <a:t>סמל</a:t>
            </a:r>
          </a:p>
        </p:txBody>
      </p: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זדמנות בשו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98330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rtlCol="1" anchor="ctr"/>
          <a:lstStyle>
            <a:lvl1pPr marL="0" indent="0" algn="ct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מקטע עליונה</a:t>
            </a:r>
          </a:p>
        </p:txBody>
      </p:sp>
      <p:sp>
        <p:nvSpPr>
          <p:cNvPr id="8" name="מציין מיקום טקסט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38564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1" anchor="ctr">
            <a:noAutofit/>
          </a:bodyPr>
          <a:lstStyle>
            <a:lvl1pPr marL="0" indent="0" algn="ctr" rtl="1">
              <a:buNone/>
              <a:defRPr lang="en-ZA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כותרת מקטע עליונה</a:t>
            </a:r>
          </a:p>
        </p:txBody>
      </p:sp>
      <p:sp>
        <p:nvSpPr>
          <p:cNvPr id="9" name="מציין מיקום טקסט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2966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1" anchor="ctr">
            <a:noAutofit/>
          </a:bodyPr>
          <a:lstStyle>
            <a:lvl1pPr marL="0" indent="0" algn="ctr" rtl="1">
              <a:buNone/>
              <a:defRPr lang="en-ZA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כותרת מקטע עליונה</a:t>
            </a:r>
          </a:p>
        </p:txBody>
      </p:sp>
      <p:sp>
        <p:nvSpPr>
          <p:cNvPr id="10" name="מציין מיקום טקסט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6553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rtlCol="1" anchor="b"/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1</a:t>
            </a:r>
          </a:p>
        </p:txBody>
      </p:sp>
      <p:sp>
        <p:nvSpPr>
          <p:cNvPr id="11" name="מציין מיקום טקסט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32050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1" anchor="b">
            <a:noAutofit/>
          </a:bodyPr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2</a:t>
            </a:r>
          </a:p>
        </p:txBody>
      </p:sp>
      <p:sp>
        <p:nvSpPr>
          <p:cNvPr id="12" name="מציין מיקום טקסט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4312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1" anchor="b">
            <a:noAutofit/>
          </a:bodyPr>
          <a:lstStyle>
            <a:lvl1pPr marL="0" indent="0" algn="ctr" rtl="1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3</a:t>
            </a:r>
          </a:p>
        </p:txBody>
      </p:sp>
      <p:sp>
        <p:nvSpPr>
          <p:cNvPr id="13" name="מציין מיקום תוכן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282362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4" name="מציין מיקום טקסט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7859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5" name="מציין מיקום טקסט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3085" y="4029969"/>
            <a:ext cx="1980000" cy="720000"/>
          </a:xfrm>
          <a:ln>
            <a:noFill/>
          </a:ln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של מקטע</a:t>
            </a:r>
          </a:p>
        </p:txBody>
      </p:sp>
      <p:sp>
        <p:nvSpPr>
          <p:cNvPr id="16" name="מציין מיקום טקסט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17" name="משולש שווה שוקיים 16" descr="משולש דקורטיבי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1583220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משולש שווה שוקיים 17" descr="משולש דקורטיבי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2008381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תחר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9" name="מציין מיקום טקסט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0" name="מציין מיקום טקסט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 rtlCol="1"/>
          <a:lstStyle>
            <a:lvl1pPr marL="0" indent="0" algn="ct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1" name="מציין מיקום טקסט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94956" y="3209593"/>
            <a:ext cx="1980000" cy="252000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  <p:sp>
        <p:nvSpPr>
          <p:cNvPr id="22" name="מציין מיקום טקסט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924" y="3209593"/>
            <a:ext cx="1980000" cy="252000"/>
          </a:xfrm>
        </p:spPr>
        <p:txBody>
          <a:bodyPr rtlCol="1"/>
          <a:lstStyle>
            <a:lvl1pPr marL="0" indent="0" algn="l" rtl="1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רביע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חומש 5" descr="מחומש דקורטיבי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1256188" flipH="1">
            <a:off x="6237864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12019360" flipH="1">
            <a:off x="5693163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7247232" flipH="1">
            <a:off x="1306245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14804437" flipH="1">
            <a:off x="1096655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מחומש 11" descr="מחומש דקורטיבי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14804437" flipH="1">
            <a:off x="668711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en-US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מחומש 11" descr="מחומש דקורטיבי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חומש 12" descr="מחומש דקורטיבי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חומש 13" descr="מחומש דקורטיבי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חומש 14" descr="מחומש דקורטיבי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5986" y="1138239"/>
            <a:ext cx="5587800" cy="480065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תוכן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851" y="1138238"/>
            <a:ext cx="5587799" cy="480065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087" y="1152000"/>
            <a:ext cx="360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093" y="1152000"/>
            <a:ext cx="3600450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עמודות בתיב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72208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541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1"/>
          <a:lstStyle>
            <a:lvl1pPr marL="266700" indent="-266700" algn="r" rt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 algn="r" rtl="1">
              <a:buClr>
                <a:schemeClr val="tx1">
                  <a:lumMod val="75000"/>
                  <a:lumOff val="25000"/>
                </a:schemeClr>
              </a:buClr>
              <a:defRPr/>
            </a:lvl2pPr>
            <a:lvl3pPr algn="r" rtl="1">
              <a:buClr>
                <a:schemeClr val="tx1">
                  <a:lumMod val="75000"/>
                  <a:lumOff val="25000"/>
                </a:schemeClr>
              </a:buClr>
              <a:defRPr/>
            </a:lvl3pPr>
            <a:lvl4pPr algn="r" rtl="1">
              <a:buClr>
                <a:schemeClr val="tx1">
                  <a:lumMod val="75000"/>
                  <a:lumOff val="25000"/>
                </a:schemeClr>
              </a:buClr>
              <a:defRPr/>
            </a:lvl4pPr>
            <a:lvl5pPr algn="r" rtl="1"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72208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1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/>
          <a:p>
            <a:pPr algn="l"/>
            <a:fld id="{4B73C415-D670-4716-A5EC-CC4D52CA2BAC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2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7541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1" anchor="ctr"/>
          <a:lstStyle>
            <a:lvl1pPr marL="0" indent="0" algn="ctr" rtl="1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של מקטע 3</a:t>
            </a:r>
          </a:p>
        </p:txBody>
      </p:sp>
      <p:sp>
        <p:nvSpPr>
          <p:cNvPr id="13" name="מציין מיקום טקסט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ציר זמן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/>
          <a:p>
            <a:pPr rtl="1"/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/>
            </a:lvl1pPr>
          </a:lstStyle>
          <a:p>
            <a:fld id="{4B73C415-D670-4716-A5EC-CC4D52CA2BAC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cxnSp>
        <p:nvCxnSpPr>
          <p:cNvPr id="8" name="חץ ישר מחבר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 flipH="1"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מציין מיקום טקסט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42087" y="3973125"/>
            <a:ext cx="502886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שנה</a:t>
            </a:r>
          </a:p>
        </p:txBody>
      </p:sp>
      <p:sp>
        <p:nvSpPr>
          <p:cNvPr id="10" name="מציין מיקום טקסט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28870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2" name="מציין מיקום טקסט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3" name="מציין מיקום טקסט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4" name="מציין מיקום טקסט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rtlCol="1" anchor="ctr"/>
          <a:lstStyle>
            <a:lvl1pPr marL="0" indent="0" algn="ctr" rtl="1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שנה</a:t>
            </a:r>
          </a:p>
        </p:txBody>
      </p:sp>
      <p:sp>
        <p:nvSpPr>
          <p:cNvPr id="15" name="מציין מיקום טקסט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6" name="מציין מיקום טקסט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7" name="מציין מיקום טקסט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8" name="מציין מיקום טקסט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19" name="מציין מיקום טקסט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0" name="מציין מיקום טקסט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1" name="מציין מיקום טקסט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2" name="מציין מיקום טקסט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3" name="מציין מיקום טקסט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4" name="מציין מיקום טקסט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5" name="מציין מיקום טקסט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6" name="מציין מיקום טקסט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7" name="מציין מיקום טקסט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8" name="מציין מיקום טקסט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29" name="מציין מיקום טקסט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0" name="מציין מיקום טקסט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1" name="מציין מיקום טקסט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2" name="מציין מיקום טקסט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3" name="מציין מיקום טקסט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34" name="מציין מיקום טקסט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44154" y="3597398"/>
            <a:ext cx="377825" cy="201776"/>
          </a:xfrm>
        </p:spPr>
        <p:txBody>
          <a:bodyPr rtlCol="1"/>
          <a:lstStyle>
            <a:lvl1pPr marL="0" indent="0" algn="ctr" rtl="1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MM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rtlCol="1" anchor="t"/>
          <a:lstStyle>
            <a:lvl1pPr marL="0" indent="0" algn="ctr" rtl="1">
              <a:buNone/>
              <a:defRPr sz="1600">
                <a:latin typeface="+mj-lt"/>
              </a:defRPr>
            </a:lvl1pPr>
          </a:lstStyle>
          <a:p>
            <a:pPr lvl="0" rtl="1"/>
            <a:r>
              <a:rPr lang="he-IL" noProof="0" dirty="0"/>
              <a:t>כותרת פריט</a:t>
            </a:r>
          </a:p>
        </p:txBody>
      </p:sp>
      <p:sp>
        <p:nvSpPr>
          <p:cNvPr id="37" name="מציין מיקום טקסט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1"/>
          <a:lstStyle>
            <a:lvl1pPr marL="0" indent="0" algn="ctr" rtl="1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1"/>
            <a:r>
              <a:rPr lang="he-IL" noProof="0" dirty="0"/>
              <a:t>חודש, שנה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 עם תמונה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22262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104016" y="1707806"/>
            <a:ext cx="3442387" cy="3442387"/>
            <a:chOff x="2514599" y="1566862"/>
            <a:chExt cx="3810001" cy="3810001"/>
          </a:xfrm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7132" y="108000"/>
            <a:ext cx="6573838" cy="6635750"/>
          </a:xfrm>
          <a:solidFill>
            <a:schemeClr val="accent5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504" y="2274838"/>
            <a:ext cx="4680000" cy="2308324"/>
          </a:xfrm>
          <a:noFill/>
        </p:spPr>
        <p:txBody>
          <a:bodyPr wrap="square" lIns="108000" rIns="0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0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69" name="משולש שווה שוקיים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8354491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משולש שווה שוקיים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7875009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משולש שווה שוקיים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9298926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4B73C415-D670-4716-A5EC-CC4D52CA2BAC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5" name="מציין מיקום של תמונה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102938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9449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11" name="מציין מיקום טקסט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9449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28" name="מציין מיקום טקסט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79449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41" name="מציין מיקום של תמונה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6492852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42" name="מציין מיקום טקסט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91374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43" name="מציין מיקום טקסט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91374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44" name="מציין מיקום טקסט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91374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45" name="מציין מיקום של תמונה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687582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46" name="מציין מיקום טקסט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7542" y="2485913"/>
            <a:ext cx="2124000" cy="701538"/>
          </a:xfrm>
        </p:spPr>
        <p:txBody>
          <a:bodyPr rtlCol="1" anchor="b"/>
          <a:lstStyle>
            <a:lvl1pPr marL="0" indent="0" algn="r" rtl="1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</a:t>
            </a:r>
          </a:p>
        </p:txBody>
      </p:sp>
      <p:sp>
        <p:nvSpPr>
          <p:cNvPr id="47" name="מציין מיקום טקסט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7542" y="3904988"/>
            <a:ext cx="2124000" cy="1800000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ביוגרפיה קצרה</a:t>
            </a:r>
          </a:p>
        </p:txBody>
      </p:sp>
      <p:sp>
        <p:nvSpPr>
          <p:cNvPr id="48" name="מציין מיקום טקסט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77542" y="3461032"/>
            <a:ext cx="2124000" cy="245885"/>
          </a:xfrm>
        </p:spPr>
        <p:txBody>
          <a:bodyPr rtlCol="1"/>
          <a:lstStyle>
            <a:lvl1pPr marL="0" indent="0" algn="r" rtl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18" name="משולש שווה שוקיים 17" descr="משולש דקורטיבי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4500000" flipH="1">
            <a:off x="882892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שולש שווה שוקיים 18" descr="משולש דקורטיבי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54622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שולש שווה שוקיים 19" descr="משולש דקורטיבי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554638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958533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5797258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970553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חברי צוות 6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B73C415-D670-4716-A5EC-CC4D52CA2BAC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6" name="מציין מיקום טקסט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  <p:sp>
        <p:nvSpPr>
          <p:cNvPr id="49" name="מציין מיקום טקסט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6727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0" name="מציין מיקום טקסט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6727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1" name="מציין מיקום טקסט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696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2" name="מציין מיקום טקסט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9696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3" name="מציין מיקום טקסט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2954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4" name="מציין מיקום טקסט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02954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5" name="מציין מיקום טקסט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031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6" name="מציין מיקום טקסט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7031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57" name="מציין מיקום טקסט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463426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58" name="מציין מיקום טקסט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463426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16" name="מציין מיקום של תמונה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10318162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59" name="מציין מיקום של תמונה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 flipH="1">
            <a:off x="8398397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0" name="מציין מיקום של תמונה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 flipH="1">
            <a:off x="6504389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1" name="מציין מיקום של תמונה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4571747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62" name="מציין מיקום של תמונה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 flipH="1">
            <a:off x="2664861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  <p:sp>
        <p:nvSpPr>
          <p:cNvPr id="21" name="מציין מיקום טקסט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82292" y="3996234"/>
            <a:ext cx="1620000" cy="496292"/>
          </a:xfrm>
        </p:spPr>
        <p:txBody>
          <a:bodyPr rtlCol="1" anchor="b"/>
          <a:lstStyle>
            <a:lvl1pPr marL="0" indent="0" algn="ctr" rtl="1">
              <a:buFont typeface="Arial" panose="020B0604020202020204" pitchFamily="34" charset="0"/>
              <a:buNone/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שם מלא</a:t>
            </a:r>
          </a:p>
        </p:txBody>
      </p:sp>
      <p:sp>
        <p:nvSpPr>
          <p:cNvPr id="22" name="מציין מיקום טקסט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292" y="4624545"/>
            <a:ext cx="162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תפקיד</a:t>
            </a:r>
          </a:p>
        </p:txBody>
      </p:sp>
      <p:sp>
        <p:nvSpPr>
          <p:cNvPr id="23" name="מציין מיקום של תמונה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783727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1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 rtl="1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 dirty="0"/>
              <a:t>תמונה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7527" y="1152000"/>
            <a:ext cx="2160000" cy="503925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24173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3" name="מציין מיקום טקסט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5" name="מציין מיקום טקסט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31529" y="1148060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7" name="מציין מיקום טקסט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643" y="1152525"/>
            <a:ext cx="2160588" cy="5038725"/>
          </a:xfrm>
        </p:spPr>
        <p:txBody>
          <a:bodyPr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כותרת מש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טקסט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1"/>
          <a:lstStyle>
            <a:lvl1pPr marL="0" indent="0" algn="r" rtl="1">
              <a:buNone/>
              <a:defRPr/>
            </a:lvl1pPr>
            <a:lvl2pPr marL="266700" indent="0" algn="r" rtl="1">
              <a:buNone/>
              <a:defRPr/>
            </a:lvl2pPr>
            <a:lvl3pPr marL="542925" indent="0" algn="r" rtl="1">
              <a:buNone/>
              <a:defRPr/>
            </a:lvl3pPr>
            <a:lvl4pPr marL="809625" indent="0" algn="r" rtl="1">
              <a:buNone/>
              <a:defRPr/>
            </a:lvl4pPr>
            <a:lvl5pPr marL="1076325" indent="0" algn="r" rtl="1">
              <a:buNone/>
              <a:defRPr/>
            </a:lvl5pPr>
          </a:lstStyle>
          <a:p>
            <a:pPr lvl="0" rtl="1"/>
            <a:r>
              <a:rPr lang="he-IL" noProof="0" dirty="0"/>
              <a:t>כותרת משנה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תודה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צורה חופשית: צורה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888878" lon="2128610" rev="20823454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rtl="1"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תודה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 dirty="0"/>
              <a:t>שם מלא</a:t>
            </a:r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מציין מיקום טקסט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מספר של איש קשר</a:t>
            </a:r>
          </a:p>
        </p:txBody>
      </p:sp>
      <p:sp>
        <p:nvSpPr>
          <p:cNvPr id="9" name="מציין מיקום טקסט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דואר אלקטרוני או חשבון מדיה חברתית</a:t>
            </a:r>
          </a:p>
        </p:txBody>
      </p:sp>
      <p:sp>
        <p:nvSpPr>
          <p:cNvPr id="45" name="מציין מיקום טקסט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אתר אינטרנט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22259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0687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0896158" lon="2181442" rev="20814927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501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06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1" anchor="ctr"/>
          <a:lstStyle>
            <a:lvl1pPr marL="0" indent="0" algn="ctr" rtl="1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8431764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7952282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7624673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כותרת מקטע עליונה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 descr="כוכב ברקע&#10;&#10;תיאור שנוצר ברמת מהימנות גבוהה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20081" y="108745"/>
            <a:ext cx="5417792" cy="6635005"/>
          </a:xfrm>
          <a:prstGeom prst="rect">
            <a:avLst/>
          </a:prstGeom>
        </p:spPr>
      </p:pic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088774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3624" y="2274838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2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439711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1965348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537096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1" anchor="t"/>
          <a:lstStyle>
            <a:lvl1pPr marL="0" indent="0" algn="r" rtl="1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מחומש 12" descr="מחומש דקורטיבי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חומש 13" descr="מחומש דקורטיבי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חומש 14" descr="מחומש דקורטיבי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מחומש 15" descr="מחומש דקורטיבי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מציין מיקום טקסט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1" anchor="t">
            <a:noAutofit/>
          </a:bodyPr>
          <a:lstStyle>
            <a:lvl1pPr algn="r" rtl="1">
              <a:def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rtl="1"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9" name="מציין מיקום תוכן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7" y="1581663"/>
            <a:ext cx="5472113" cy="4608000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1"/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901" y="457200"/>
            <a:ext cx="3932237" cy="1600200"/>
          </a:xfrm>
        </p:spPr>
        <p:txBody>
          <a:bodyPr rtlCol="1" anchor="b"/>
          <a:lstStyle>
            <a:lvl1pPr algn="r" rtl="1"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3" name="מציין מיקום טקסט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0901" y="2057400"/>
            <a:ext cx="3932237" cy="3811588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457201"/>
            <a:ext cx="6172200" cy="5403850"/>
          </a:xfrm>
        </p:spPr>
        <p:txBody>
          <a:bodyPr rtlCol="1"/>
          <a:lstStyle>
            <a:lvl1pPr algn="r" rtl="1"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2000"/>
            </a:lvl6pPr>
            <a:lvl7pPr algn="r" rtl="1">
              <a:defRPr sz="2000"/>
            </a:lvl7pPr>
            <a:lvl8pPr algn="r" rtl="1">
              <a:defRPr sz="2000"/>
            </a:lvl8pPr>
            <a:lvl9pPr algn="r" rtl="1">
              <a:defRPr sz="2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קו מפריד של שקופי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תמונה 9" descr="כוכב ברקע&#10;&#10;תיאור שנוצר ברמת מהימנות גבוהה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79" y="108745"/>
            <a:ext cx="5417792" cy="6635005"/>
          </a:xfrm>
          <a:prstGeom prst="rect">
            <a:avLst/>
          </a:prstGeom>
        </p:spPr>
      </p:pic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1063019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מחבר ישר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מחבר ישר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מחבר ישר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מחבר ישר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מחבר ישר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מחבר ישר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מחבר ישר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מחבר ישר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מחבר ישר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מחבר ישר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מחבר ישר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מחבר ישר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260" y="2274838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65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413956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1939593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511341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מציין מיקום של תמונה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7137" y="107998"/>
            <a:ext cx="6573838" cy="6642000"/>
          </a:xfrm>
          <a:solidFill>
            <a:schemeClr val="tx1"/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903" y="457200"/>
            <a:ext cx="3932237" cy="1600200"/>
          </a:xfrm>
        </p:spPr>
        <p:txBody>
          <a:bodyPr rtlCol="1" anchor="b"/>
          <a:lstStyle>
            <a:lvl1pPr algn="r" rtl="1"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13" name="מציין מיקום טקסט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0903" y="2057400"/>
            <a:ext cx="3932237" cy="3811588"/>
          </a:xfrm>
        </p:spPr>
        <p:txBody>
          <a:bodyPr rtlCol="1"/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4" name="מציין מיקום של תמונה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7246" y="457201"/>
            <a:ext cx="6172200" cy="5403850"/>
          </a:xfrm>
        </p:spPr>
        <p:txBody>
          <a:bodyPr rtlCol="1"/>
          <a:lstStyle>
            <a:lvl1pPr marL="0" indent="0" algn="r" rtl="1"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חומש 6" descr="מחומש דקורטיבי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1256188" flipH="1">
            <a:off x="62388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חומש 7" descr="מחומש דקורטיבי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12019360" flipH="1">
            <a:off x="5691600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חומש 8" descr="מחומש דקורטיבי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7247232" flipH="1">
            <a:off x="1306800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מחומש 9" descr="מחומש דקורטיבי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14804437" flipH="1">
            <a:off x="1098000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חומש 10" descr="מחומש דקורטיבי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14804437" flipH="1">
            <a:off x="669600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כותרת גדולה ותוכן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0" y="110679"/>
            <a:ext cx="5417792" cy="6636642"/>
          </a:xfrm>
          <a:prstGeom prst="rect">
            <a:avLst/>
          </a:prstGeom>
        </p:spPr>
      </p:pic>
      <p:grpSp>
        <p:nvGrpSpPr>
          <p:cNvPr id="87" name="קבוצה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1274224" y="1380060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18005955" lon="9154463" rev="20676868"/>
            </a:camera>
            <a:lightRig rig="threePt" dir="t"/>
          </a:scene3d>
        </p:grpSpPr>
        <p:cxnSp>
          <p:nvCxnSpPr>
            <p:cNvPr id="88" name="מחבר ישר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מחבר ישר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מחבר ישר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מחבר ישר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מחבר ישר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מחבר ישר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מחבר ישר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מחבר ישר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מחבר ישר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מחבר ישר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מחבר ישר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מחבר ישר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מחבר ישר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מחבר ישר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מחבר ישר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מחבר ישר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מחבר ישר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מחבר ישר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מחבר ישר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מחבר ישר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מחבר ישר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מחבר ישר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1236124" y="1364820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18005952" lon="8854459" rev="20676871"/>
            </a:camera>
            <a:lightRig rig="threePt" dir="t"/>
          </a:scene3d>
        </p:grpSpPr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מחבר ישר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מחבר ישר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מחבר ישר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מחבר ישר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מחבר ישר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מחבר ישר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מחבר ישר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מחבר ישר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מחבר ישר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מחבר ישר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מחבר ישר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מחבר ישר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מחבר ישר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מחבר ישר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מחבר ישר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מחבר ישר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מחבר ישר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מחבר ישר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צורה חופשית: צורה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882" y="2496979"/>
            <a:ext cx="4680000" cy="230832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lnSpc>
                <a:spcPts val="9000"/>
              </a:lnSpc>
            </a:pPr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445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ct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3" name="משולש שווה שוקיים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4500000" flipH="1">
            <a:off x="2096353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משולש שווה שוקיים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2838455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מציין מיקום טקסט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0116" y="677863"/>
            <a:ext cx="5027613" cy="5027612"/>
          </a:xfrm>
        </p:spPr>
        <p:txBody>
          <a:bodyPr rtlCol="1" anchor="b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2" name="משולש שווה שוקיים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116251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מחומש 55" descr="מחומש דקורטיבי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12019360" flipH="1">
            <a:off x="5025905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מחומש 56" descr="מחומש דקורטיבי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19576565" flipH="1">
            <a:off x="5533273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מחומש 57" descr="מחומש דקורטיבי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16519360" flipH="1">
            <a:off x="6837453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גדולה ותוכן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35138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06882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 fov="4500000">
              <a:rot lat="20995312" lon="2659436" rev="20771415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382" y="2681102"/>
            <a:ext cx="4680000" cy="1495794"/>
          </a:xfrm>
          <a:noFill/>
        </p:spPr>
        <p:txBody>
          <a:bodyPr wrap="square" rtlCol="1">
            <a:spAutoFit/>
            <a:scene3d>
              <a:camera prst="perspectiveContrastingLeftFacing" fov="7200000">
                <a:rot lat="21030000" lon="207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29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marL="0" indent="0" algn="r" rtl="1">
              <a:buNone/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266700" lvl="0" indent="-266700" algn="ctr"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טקסט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4358" y="677863"/>
            <a:ext cx="5027613" cy="5027612"/>
          </a:xfrm>
        </p:spPr>
        <p:txBody>
          <a:bodyPr rtlCol="1" anchor="b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לתוך ה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מונה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6852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2" y="1152000"/>
            <a:ext cx="5301626" cy="4751250"/>
          </a:xfrm>
        </p:spPr>
        <p:txBody>
          <a:bodyPr wrap="square" numCol="1" spcCol="0" rtlCol="1"/>
          <a:lstStyle>
            <a:lvl1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noProof="0" smtClean="0"/>
              <a:pPr/>
              <a:t>‹#›</a:t>
            </a:fld>
            <a:endParaRPr lang="he-IL" noProof="0" dirty="0"/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205417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בליטי תמונה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1"/>
          <a:lstStyle>
            <a:lvl1pPr algn="r" rtl="1">
              <a:defRPr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918000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6" name="מציין מיקום של תמונה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498072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800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7807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7957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8" name="מציין מיקום טקסט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0" name="מציין מיקום טקסט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2" name="מציין מיקום טקסט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93745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4" name="מציין מיקום טקסט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3795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6" name="מציין מיקום טקסט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997" y="4222328"/>
            <a:ext cx="1785124" cy="288000"/>
          </a:xfrm>
        </p:spPr>
        <p:txBody>
          <a:bodyPr rtlCol="1"/>
          <a:lstStyle>
            <a:lvl1pPr marL="0" indent="0" algn="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28" name="מציין מיקום טקסט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7997" y="4699407"/>
            <a:ext cx="1785124" cy="1307693"/>
          </a:xfrm>
        </p:spPr>
        <p:txBody>
          <a:bodyPr rtlCol="1"/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30" name="מציין מיקום של תמונה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8079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2" name="מציין מיקום של תמונה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4" name="מציין מיקום של תמונה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474017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36" name="מציין מיקום של תמונה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68269" y="2502002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ישר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ישר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תבליט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מונה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19428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1" anchor="ctr"/>
          <a:lstStyle>
            <a:lvl1pPr marL="0" indent="0" algn="ctr" rtl="1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או גרור ושחרר את התמונה שלך כאן</a:t>
            </a:r>
          </a:p>
        </p:txBody>
      </p:sp>
      <p:sp>
        <p:nvSpPr>
          <p:cNvPr id="19" name="כותרת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2096667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rtl="1">
              <a:defRPr lang="en-ZA" cap="all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algn="ctr"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 algn="r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 rtl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22109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2" name="מציין מיקום טקסט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1909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3" name="מציין מיקום טקסט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7095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4" name="מציין מיקום טקסט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7245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15" name="מציין מיקום טקסט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88" y="3955716"/>
            <a:ext cx="162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16" name="מציין מיקום טקסט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07988" y="4432795"/>
            <a:ext cx="1620000" cy="1019255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20" name="מציין מיקום של תמונה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21013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1" name="מציין מיקום של תמונה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446199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22" name="מציין מיקום של תמונה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506992" y="3069267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788847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684322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תבליטים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135143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812949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21167746" lon="2010347" rev="20545327"/>
            </a:camera>
            <a:lightRig rig="threePt" dir="t"/>
          </a:scene3d>
        </p:grpSpPr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ישר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מחבר ישר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ישר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מחבר ישר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מחבר ישר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מחבר ישר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מחבר ישר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מחבר ישר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19" y="2681102"/>
            <a:ext cx="5017972" cy="1495794"/>
          </a:xfrm>
          <a:noFill/>
          <a:scene3d>
            <a:camera prst="orthographicFront">
              <a:rot lat="21030000" lon="20700000" rev="21324000"/>
            </a:camera>
            <a:lightRig rig="threePt" dir="t"/>
          </a:scene3d>
        </p:spPr>
        <p:txBody>
          <a:bodyPr wrap="square" rIns="180000" rtlCol="1">
            <a:spAutoFit/>
            <a:scene3d>
              <a:camera prst="perspectiveContrastingLeftFacing" fov="6300000">
                <a:rot lat="20400000" lon="1200000" rev="2132400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r" rtl="1">
              <a:defRPr lang="en-ZA" sz="54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/>
            <a:r>
              <a:rPr lang="he-IL" noProof="0" dirty="0"/>
              <a:t>ערוך את כותרת </a:t>
            </a:r>
            <a:r>
              <a:rPr lang="he-IL" noProof="0" dirty="0" err="1"/>
              <a:t>הרטרו</a:t>
            </a:r>
            <a:endParaRPr lang="he-IL" noProof="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90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1" anchor="ctr">
            <a:noAutofit/>
          </a:bodyPr>
          <a:lstStyle>
            <a:lvl1pPr algn="ctr" rtl="1">
              <a:defRPr lang="en-ZA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algn="ctr" rtl="1">
              <a:buNone/>
            </a:pPr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1"/>
          <a:lstStyle>
            <a:lvl1pPr algn="l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B51A1E-902D-48AF-9020-955120F399B6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45" name="מציין מיקום תוכן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133297" y="1994192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r" rtl="1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 algn="r" rtl="1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47" name="מציין מיקום טקסט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3297" y="1517113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48" name="מציין מיקום טקסט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3441" y="1517113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49" name="מציין מיקום טקסט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3441" y="1994192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50" name="מציין מיקום טקסט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33289" y="4446394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51" name="מציין מיקום טקסט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3289" y="4923473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52" name="מציין מיקום טקסט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3442" y="4446394"/>
            <a:ext cx="2160000" cy="288000"/>
          </a:xfrm>
        </p:spPr>
        <p:txBody>
          <a:bodyPr rtlCol="1"/>
          <a:lstStyle>
            <a:lvl1pPr marL="0" indent="0" algn="ctr" rtl="1">
              <a:buNone/>
              <a:defRPr sz="23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כותרת תבליט</a:t>
            </a:r>
          </a:p>
        </p:txBody>
      </p:sp>
      <p:sp>
        <p:nvSpPr>
          <p:cNvPr id="53" name="מציין מיקום טקסט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43442" y="4923473"/>
            <a:ext cx="2160000" cy="720000"/>
          </a:xfrm>
        </p:spPr>
        <p:txBody>
          <a:bodyPr rtlCol="1"/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1"/>
            <a:r>
              <a:rPr lang="he-IL" noProof="0" dirty="0"/>
              <a:t>תיאור תבליט</a:t>
            </a:r>
          </a:p>
        </p:txBody>
      </p:sp>
      <p:sp>
        <p:nvSpPr>
          <p:cNvPr id="42" name="מציין מיקום של תמונה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902401" y="536795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43" name="מציין מיקום של תמונה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612545" y="536795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44" name="מציין מיקום של תמונה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02393" y="3447303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sp>
        <p:nvSpPr>
          <p:cNvPr id="57" name="מציין מיקום של תמונה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612546" y="3447303"/>
            <a:ext cx="621792" cy="621792"/>
          </a:xfrm>
        </p:spPr>
        <p:txBody>
          <a:bodyPr rtlCol="1" anchor="ctr"/>
          <a:lstStyle>
            <a:lvl1pPr marL="0" indent="0" algn="ctr" rtl="1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 dirty="0"/>
              <a:t>הוסף סמל</a:t>
            </a:r>
          </a:p>
        </p:txBody>
      </p: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06267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06267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1" anchor="ctr">
            <a:no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1">
            <a:noAutofit/>
          </a:bodyPr>
          <a:lstStyle/>
          <a:p>
            <a:pPr lvl="0" rtl="1"/>
            <a:r>
              <a:rPr lang="he-IL" noProof="0" dirty="0"/>
              <a:t>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1389" y="6339682"/>
            <a:ext cx="4114800" cy="365125"/>
          </a:xfrm>
          <a:prstGeom prst="rect">
            <a:avLst/>
          </a:prstGeom>
        </p:spPr>
        <p:txBody>
          <a:bodyPr vert="horz" lIns="0" tIns="0" rIns="0" bIns="0" rtlCol="1" anchor="ctr"/>
          <a:lstStyle>
            <a:lvl1pPr algn="r" rtl="1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68" y="6243638"/>
            <a:ext cx="370573" cy="557212"/>
          </a:xfrm>
          <a:prstGeom prst="rect">
            <a:avLst/>
          </a:prstGeom>
        </p:spPr>
        <p:txBody>
          <a:bodyPr vert="horz" lIns="0" tIns="0" rIns="0" bIns="0" rtlCol="1" anchor="ctr"/>
          <a:lstStyle>
            <a:lvl1pPr algn="r" rtl="1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19B51A1E-902D-48AF-9020-955120F399B6}" type="slidenum">
              <a:rPr lang="he-IL" smtClean="0"/>
              <a:pPr algn="l"/>
              <a:t>‹#›</a:t>
            </a:fld>
            <a:endParaRPr lang="he-IL" dirty="0"/>
          </a:p>
        </p:txBody>
      </p:sp>
      <p:sp>
        <p:nvSpPr>
          <p:cNvPr id="7" name="צורה חופשית: צורה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19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66700" indent="-2667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42925" indent="-276225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096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763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3430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 flipH="1">
            <a:off x="7952109" y="2040344"/>
            <a:ext cx="1969659" cy="2593986"/>
            <a:chOff x="2259641" y="2040344"/>
            <a:chExt cx="1969659" cy="2593986"/>
          </a:xfrm>
        </p:grpSpPr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שולש שווה שוקיים 22" descr="משולש דקורטיבי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2320BC-C906-49F3-BFB7-80139C42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/>
          </a:solidFill>
        </p:spPr>
        <p:txBody>
          <a:bodyPr rtlCol="1"/>
          <a:lstStyle/>
          <a:p>
            <a:pPr rtl="1"/>
            <a:r>
              <a:rPr lang="en-US" dirty="0">
                <a:solidFill>
                  <a:schemeClr val="tx1"/>
                </a:solidFill>
              </a:rPr>
              <a:t>Oded </a:t>
            </a:r>
            <a:r>
              <a:rPr lang="en-US" dirty="0" err="1">
                <a:solidFill>
                  <a:schemeClr val="tx1"/>
                </a:solidFill>
              </a:rPr>
              <a:t>Kalev</a:t>
            </a:r>
            <a:r>
              <a:rPr lang="en-US" dirty="0">
                <a:solidFill>
                  <a:schemeClr val="tx1"/>
                </a:solidFill>
              </a:rPr>
              <a:t>, Noa Simon, Noa </a:t>
            </a:r>
            <a:r>
              <a:rPr lang="en-US" dirty="0" err="1">
                <a:solidFill>
                  <a:schemeClr val="tx1"/>
                </a:solidFill>
              </a:rPr>
              <a:t>Rahamim</a:t>
            </a:r>
            <a:endParaRPr lang="he-IL" noProof="1">
              <a:solidFill>
                <a:schemeClr val="tx1"/>
              </a:solidFill>
            </a:endParaRP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A8A42053-9AD1-4AC2-B4E9-3473B934699A}"/>
              </a:ext>
            </a:extLst>
          </p:cNvPr>
          <p:cNvSpPr txBox="1"/>
          <p:nvPr/>
        </p:nvSpPr>
        <p:spPr>
          <a:xfrm>
            <a:off x="619125" y="323850"/>
            <a:ext cx="1067752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Net who Cried Hyrax</a:t>
            </a:r>
            <a:endParaRPr lang="he-IL" sz="6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9448984E-49F6-4AC7-8C83-D8450C8CAC65}"/>
              </a:ext>
            </a:extLst>
          </p:cNvPr>
          <p:cNvSpPr txBox="1"/>
          <p:nvPr/>
        </p:nvSpPr>
        <p:spPr>
          <a:xfrm>
            <a:off x="609600" y="2257425"/>
            <a:ext cx="440055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Real Time Rock Hyrax detection and classification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Using </a:t>
            </a:r>
            <a:r>
              <a:rPr lang="en-US" sz="2400" dirty="0" err="1"/>
              <a:t>Keras</a:t>
            </a:r>
            <a:r>
              <a:rPr lang="en-US" sz="2400" dirty="0"/>
              <a:t> and TensorFlow</a:t>
            </a:r>
            <a:endParaRPr lang="he-IL" sz="2400" dirty="0"/>
          </a:p>
        </p:txBody>
      </p:sp>
      <p:pic>
        <p:nvPicPr>
          <p:cNvPr id="15" name="מציין מיקום של תמונה 14" descr="תמונה שמכילה חוץ, חיה, רוק, יונק&#10;&#10;התיאור נוצר באופן אוטומטי">
            <a:extLst>
              <a:ext uri="{FF2B5EF4-FFF2-40B4-BE49-F238E27FC236}">
                <a16:creationId xmlns:a16="http://schemas.microsoft.com/office/drawing/2014/main" id="{54A8C691-47DB-45EA-ADEF-431959E721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80" b="1880"/>
          <a:stretch>
            <a:fillRect/>
          </a:stretch>
        </p:blipFill>
        <p:spPr>
          <a:xfrm>
            <a:off x="5516563" y="1986453"/>
            <a:ext cx="6586858" cy="4754398"/>
          </a:xfrm>
        </p:spPr>
      </p:pic>
    </p:spTree>
    <p:extLst>
      <p:ext uri="{BB962C8B-B14F-4D97-AF65-F5344CB8AC3E}">
        <p14:creationId xmlns:p14="http://schemas.microsoft.com/office/powerpoint/2010/main" val="4182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 dirty="0"/>
              <a:t>אודותינו</a:t>
            </a:r>
          </a:p>
        </p:txBody>
      </p:sp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4" name="מציין מיקום של תמונה 1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8846BB56-3208-4469-A037-5CEDDD551A2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317" b="3317"/>
          <a:stretch>
            <a:fillRect/>
          </a:stretch>
        </p:blipFill>
        <p:spPr>
          <a:xfrm>
            <a:off x="6075363" y="107950"/>
            <a:ext cx="5994400" cy="6330950"/>
          </a:xfr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837420" y="1196406"/>
            <a:ext cx="4134629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Rock Hyraxes are main carriers of Leishmania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 err="1"/>
              <a:t>Phlebotomus</a:t>
            </a:r>
            <a:r>
              <a:rPr lang="en-US" sz="2400" dirty="0"/>
              <a:t> pass this disease to humans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Efforts are made to prevent the disease from spreading</a:t>
            </a:r>
            <a:endParaRPr lang="he-IL" sz="2400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7C622067-6BA0-4A0C-AEBB-8ED74515AD7D}"/>
              </a:ext>
            </a:extLst>
          </p:cNvPr>
          <p:cNvSpPr/>
          <p:nvPr/>
        </p:nvSpPr>
        <p:spPr>
          <a:xfrm>
            <a:off x="399393" y="6295697"/>
            <a:ext cx="1492469" cy="562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A76E9092-F9CD-4757-ADEA-57C3116121DE}"/>
              </a:ext>
            </a:extLst>
          </p:cNvPr>
          <p:cNvSpPr txBox="1">
            <a:spLocks/>
          </p:cNvSpPr>
          <p:nvPr/>
        </p:nvSpPr>
        <p:spPr>
          <a:xfrm>
            <a:off x="78504" y="124342"/>
            <a:ext cx="6017496" cy="165633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kern="1200" cap="all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problem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1860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3BB5D6A-68F1-4A8A-B4FE-446B508725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he-IL" smtClean="0"/>
              <a:pPr/>
              <a:t>3</a:t>
            </a:fld>
            <a:endParaRPr lang="he-IL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2932495A-865C-44D2-AD04-5A5192E8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8" y="115017"/>
            <a:ext cx="7596274" cy="1646063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8D963057-2BB5-4FF2-88C4-8BF75752A625}"/>
              </a:ext>
            </a:extLst>
          </p:cNvPr>
          <p:cNvSpPr txBox="1"/>
          <p:nvPr/>
        </p:nvSpPr>
        <p:spPr>
          <a:xfrm>
            <a:off x="1441910" y="1883000"/>
            <a:ext cx="4949387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dirty="0"/>
              <a:t>Building a data set turned out to be a non-trivial task</a:t>
            </a:r>
          </a:p>
          <a:p>
            <a:pPr algn="ctr" rtl="0"/>
            <a:endParaRPr lang="he-IL" sz="2800" dirty="0"/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9F9D72F7-176C-401D-AAB1-BB86112E5F7C}"/>
              </a:ext>
            </a:extLst>
          </p:cNvPr>
          <p:cNvSpPr/>
          <p:nvPr/>
        </p:nvSpPr>
        <p:spPr>
          <a:xfrm>
            <a:off x="489040" y="6201598"/>
            <a:ext cx="7835149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E9AB8640-C215-48B4-B378-8F6081DFC3DC}"/>
              </a:ext>
            </a:extLst>
          </p:cNvPr>
          <p:cNvSpPr/>
          <p:nvPr/>
        </p:nvSpPr>
        <p:spPr>
          <a:xfrm>
            <a:off x="5686098" y="4393324"/>
            <a:ext cx="2356004" cy="18082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BACB7B03-9E1F-40F2-B852-B106F8A5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499" y="127367"/>
            <a:ext cx="4346033" cy="6074231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D5CBBB06-F74D-465E-82EF-A75DBA2D29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272"/>
          <a:stretch/>
        </p:blipFill>
        <p:spPr>
          <a:xfrm>
            <a:off x="990269" y="3297937"/>
            <a:ext cx="5852667" cy="217188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97C31F9-CE9C-45F5-9867-78E385B14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352"/>
          <a:stretch/>
        </p:blipFill>
        <p:spPr>
          <a:xfrm>
            <a:off x="1122349" y="5468237"/>
            <a:ext cx="5852667" cy="630074"/>
          </a:xfrm>
          <a:prstGeom prst="rect">
            <a:avLst/>
          </a:prstGeom>
        </p:spPr>
      </p:pic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EAFDF993-6993-42C8-B739-E5D994C75F8D}"/>
              </a:ext>
            </a:extLst>
          </p:cNvPr>
          <p:cNvCxnSpPr>
            <a:cxnSpLocks/>
          </p:cNvCxnSpPr>
          <p:nvPr/>
        </p:nvCxnSpPr>
        <p:spPr>
          <a:xfrm>
            <a:off x="2958663" y="3150618"/>
            <a:ext cx="0" cy="2392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E84861C3-11AA-459E-A8A5-02C161FC22BB}"/>
              </a:ext>
            </a:extLst>
          </p:cNvPr>
          <p:cNvCxnSpPr/>
          <p:nvPr/>
        </p:nvCxnSpPr>
        <p:spPr>
          <a:xfrm>
            <a:off x="4960883" y="3160778"/>
            <a:ext cx="0" cy="2392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מלבן 12">
            <a:extLst>
              <a:ext uri="{FF2B5EF4-FFF2-40B4-BE49-F238E27FC236}">
                <a16:creationId xmlns:a16="http://schemas.microsoft.com/office/drawing/2014/main" id="{26F958F7-E513-4E97-9D82-8D601343356C}"/>
              </a:ext>
            </a:extLst>
          </p:cNvPr>
          <p:cNvSpPr/>
          <p:nvPr/>
        </p:nvSpPr>
        <p:spPr>
          <a:xfrm>
            <a:off x="486870" y="4792138"/>
            <a:ext cx="6752592" cy="7708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106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837420" y="1838325"/>
            <a:ext cx="3515505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TensorFlow </a:t>
            </a:r>
            <a:r>
              <a:rPr lang="en-US" sz="2400" dirty="0" err="1"/>
              <a:t>ObjectDetectionAPI</a:t>
            </a: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Using SSD mobileNetV1 pre trained on COCO dataset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It was more than we needed…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 rtl="0"/>
            <a:endParaRPr lang="he-IL" sz="24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E21EE4A-BED4-4698-A692-028951BDD3FF}"/>
              </a:ext>
            </a:extLst>
          </p:cNvPr>
          <p:cNvSpPr txBox="1"/>
          <p:nvPr/>
        </p:nvSpPr>
        <p:spPr>
          <a:xfrm>
            <a:off x="837420" y="438150"/>
            <a:ext cx="44203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/>
              <a:t>Detection </a:t>
            </a:r>
            <a:endParaRPr lang="he-IL" sz="4000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1D30EBDD-D89F-439D-A9B3-4B5F47973F57}"/>
              </a:ext>
            </a:extLst>
          </p:cNvPr>
          <p:cNvSpPr txBox="1">
            <a:spLocks/>
          </p:cNvSpPr>
          <p:nvPr/>
        </p:nvSpPr>
        <p:spPr>
          <a:xfrm>
            <a:off x="46458" y="135829"/>
            <a:ext cx="6083250" cy="1646095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detection</a:t>
            </a:r>
            <a:endParaRPr lang="he-IL" dirty="0"/>
          </a:p>
        </p:txBody>
      </p:sp>
      <p:pic>
        <p:nvPicPr>
          <p:cNvPr id="4" name="תמונה 3" descr="תמונה שמכילה שלג, חוץ, צעירים, ישיבה&#10;&#10;התיאור נוצר באופן אוטומטי">
            <a:extLst>
              <a:ext uri="{FF2B5EF4-FFF2-40B4-BE49-F238E27FC236}">
                <a16:creationId xmlns:a16="http://schemas.microsoft.com/office/drawing/2014/main" id="{A16EDE44-43C2-483B-A625-A951C9AE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087" y="420475"/>
            <a:ext cx="4431096" cy="3409390"/>
          </a:xfrm>
          <a:prstGeom prst="rect">
            <a:avLst/>
          </a:prstGeom>
        </p:spPr>
      </p:pic>
      <p:pic>
        <p:nvPicPr>
          <p:cNvPr id="8" name="תמונה 7" descr="תמונה שמכילה חיה, יונק, שועל, עמידה&#10;&#10;התיאור נוצר באופן אוטומטי">
            <a:extLst>
              <a:ext uri="{FF2B5EF4-FFF2-40B4-BE49-F238E27FC236}">
                <a16:creationId xmlns:a16="http://schemas.microsoft.com/office/drawing/2014/main" id="{50D91836-5111-4293-9329-7731F6C2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97" y="2385213"/>
            <a:ext cx="4451287" cy="3332902"/>
          </a:xfrm>
          <a:prstGeom prst="rect">
            <a:avLst/>
          </a:prstGeom>
        </p:spPr>
      </p:pic>
      <p:pic>
        <p:nvPicPr>
          <p:cNvPr id="10" name="תמונה 9" descr="תמונה שמכילה בניין, חתול, חלון, כלוב&#10;&#10;התיאור נוצר באופן אוטומטי">
            <a:extLst>
              <a:ext uri="{FF2B5EF4-FFF2-40B4-BE49-F238E27FC236}">
                <a16:creationId xmlns:a16="http://schemas.microsoft.com/office/drawing/2014/main" id="{FC2E76FA-77C1-4927-A93C-0DD1405F7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914" y="1781924"/>
            <a:ext cx="6096000" cy="3352800"/>
          </a:xfrm>
          <a:prstGeom prst="rect">
            <a:avLst/>
          </a:prstGeom>
        </p:spPr>
      </p:pic>
      <p:pic>
        <p:nvPicPr>
          <p:cNvPr id="15" name="תמונה 14" descr="תמונה שמכילה דשא, צמח, חוץ, עץ&#10;&#10;התיאור נוצר באופן אוטומטי">
            <a:extLst>
              <a:ext uri="{FF2B5EF4-FFF2-40B4-BE49-F238E27FC236}">
                <a16:creationId xmlns:a16="http://schemas.microsoft.com/office/drawing/2014/main" id="{E062FADC-8AF1-4533-83C4-598F8B848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063" y="832465"/>
            <a:ext cx="5969876" cy="3358055"/>
          </a:xfrm>
          <a:prstGeom prst="rect">
            <a:avLst/>
          </a:prstGeom>
        </p:spPr>
      </p:pic>
      <p:pic>
        <p:nvPicPr>
          <p:cNvPr id="18" name="תמונה 17" descr="תמונה שמכילה בניין, דלת, תא, חלון&#10;&#10;התיאור נוצר באופן אוטומטי">
            <a:extLst>
              <a:ext uri="{FF2B5EF4-FFF2-40B4-BE49-F238E27FC236}">
                <a16:creationId xmlns:a16="http://schemas.microsoft.com/office/drawing/2014/main" id="{57484005-53AE-4DD2-B442-C556B61C0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780" y="2947748"/>
            <a:ext cx="6096000" cy="3352800"/>
          </a:xfrm>
          <a:prstGeom prst="rect">
            <a:avLst/>
          </a:prstGeom>
        </p:spPr>
      </p:pic>
      <p:sp>
        <p:nvSpPr>
          <p:cNvPr id="22" name="מלבן 21">
            <a:extLst>
              <a:ext uri="{FF2B5EF4-FFF2-40B4-BE49-F238E27FC236}">
                <a16:creationId xmlns:a16="http://schemas.microsoft.com/office/drawing/2014/main" id="{E3F98F66-F092-4825-9DEF-2A9593C8202A}"/>
              </a:ext>
            </a:extLst>
          </p:cNvPr>
          <p:cNvSpPr/>
          <p:nvPr/>
        </p:nvSpPr>
        <p:spPr>
          <a:xfrm>
            <a:off x="399393" y="6295697"/>
            <a:ext cx="1492469" cy="562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37E6F49-262E-4056-8FDE-EB68BF4CA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8" y="126230"/>
            <a:ext cx="6178432" cy="16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2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 flipH="1">
            <a:off x="7031976" y="1421269"/>
            <a:ext cx="1969659" cy="2593986"/>
            <a:chOff x="2743307" y="1421269"/>
            <a:chExt cx="1969659" cy="2593986"/>
          </a:xfrm>
        </p:grpSpPr>
        <p:sp>
          <p:nvSpPr>
            <p:cNvPr id="27" name="משולש שווה שוקיים 26" descr="משולש דקורטיבי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שולש שווה שוקיים 27" descr="משולש דקורטיבי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שולש שווה שוקיים 28" descr="משולש דקורטיבי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916FB79-6F06-4B27-AFDB-0E2EA65F614D}"/>
              </a:ext>
            </a:extLst>
          </p:cNvPr>
          <p:cNvSpPr txBox="1"/>
          <p:nvPr/>
        </p:nvSpPr>
        <p:spPr>
          <a:xfrm>
            <a:off x="7085820" y="1838325"/>
            <a:ext cx="3753630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 err="1"/>
              <a:t>Keras</a:t>
            </a:r>
            <a:r>
              <a:rPr lang="en-US" sz="2400" dirty="0"/>
              <a:t> implementation of InceptionV3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Pre trained on ImageNet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Balanced data, between and within labels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/>
              <a:t>Future improvements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 rtl="0"/>
            <a:endParaRPr lang="he-IL" sz="24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E21EE4A-BED4-4698-A692-028951BDD3FF}"/>
              </a:ext>
            </a:extLst>
          </p:cNvPr>
          <p:cNvSpPr txBox="1"/>
          <p:nvPr/>
        </p:nvSpPr>
        <p:spPr>
          <a:xfrm>
            <a:off x="837420" y="438150"/>
            <a:ext cx="44203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000" dirty="0"/>
              <a:t> </a:t>
            </a:r>
            <a:endParaRPr lang="he-IL" sz="4000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E8502C6C-E17A-49C6-B9BB-66F903560CCC}"/>
              </a:ext>
            </a:extLst>
          </p:cNvPr>
          <p:cNvSpPr/>
          <p:nvPr/>
        </p:nvSpPr>
        <p:spPr>
          <a:xfrm>
            <a:off x="399393" y="6295697"/>
            <a:ext cx="1492469" cy="562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120FCA6D-2D29-4A5C-9F21-E7DEC7706142}"/>
              </a:ext>
            </a:extLst>
          </p:cNvPr>
          <p:cNvSpPr txBox="1">
            <a:spLocks/>
          </p:cNvSpPr>
          <p:nvPr/>
        </p:nvSpPr>
        <p:spPr>
          <a:xfrm>
            <a:off x="5931901" y="141206"/>
            <a:ext cx="6202048" cy="16460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kern="1200" cap="all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classification</a:t>
            </a:r>
            <a:endParaRPr lang="he-IL" dirty="0"/>
          </a:p>
        </p:txBody>
      </p:sp>
      <p:pic>
        <p:nvPicPr>
          <p:cNvPr id="3" name="tree_cut">
            <a:hlinkClick r:id="" action="ppaction://media"/>
            <a:extLst>
              <a:ext uri="{FF2B5EF4-FFF2-40B4-BE49-F238E27FC236}">
                <a16:creationId xmlns:a16="http://schemas.microsoft.com/office/drawing/2014/main" id="{5A686679-8709-411E-AF84-7B811A491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28799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9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 descr="קווי מיתאר של שלושה משולשים שמדגישים את התמונה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 flipH="1">
            <a:off x="7952109" y="2040344"/>
            <a:ext cx="1969659" cy="2593986"/>
            <a:chOff x="2259641" y="2040344"/>
            <a:chExt cx="1969659" cy="2593986"/>
          </a:xfrm>
        </p:grpSpPr>
        <p:sp>
          <p:nvSpPr>
            <p:cNvPr id="21" name="משולש שווה שוקיים 20" descr="משולש דקורטיבי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שולש שווה שוקיים 21" descr="משולש דקורטיבי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שולש שווה שוקיים 22" descr="משולש דקורטיבי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52320BC-C906-49F3-BFB7-80139C427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9161" y="6188548"/>
            <a:ext cx="4736077" cy="787411"/>
          </a:xfrm>
          <a:solidFill>
            <a:schemeClr val="bg1"/>
          </a:solidFill>
        </p:spPr>
        <p:txBody>
          <a:bodyPr rtlCol="1"/>
          <a:lstStyle/>
          <a:p>
            <a:pPr rtl="1"/>
            <a:r>
              <a:rPr lang="en-US" dirty="0">
                <a:solidFill>
                  <a:schemeClr val="tx1"/>
                </a:solidFill>
              </a:rPr>
              <a:t>Oded </a:t>
            </a:r>
            <a:r>
              <a:rPr lang="en-US" dirty="0" err="1">
                <a:solidFill>
                  <a:schemeClr val="tx1"/>
                </a:solidFill>
              </a:rPr>
              <a:t>Kalev</a:t>
            </a:r>
            <a:r>
              <a:rPr lang="en-US" dirty="0">
                <a:solidFill>
                  <a:schemeClr val="tx1"/>
                </a:solidFill>
              </a:rPr>
              <a:t>, Noa Simon, Noa </a:t>
            </a:r>
            <a:r>
              <a:rPr lang="en-US" dirty="0" err="1">
                <a:solidFill>
                  <a:schemeClr val="tx1"/>
                </a:solidFill>
              </a:rPr>
              <a:t>Rahamim</a:t>
            </a:r>
            <a:endParaRPr lang="he-IL" noProof="1">
              <a:solidFill>
                <a:schemeClr val="tx1"/>
              </a:solidFill>
            </a:endParaRPr>
          </a:p>
        </p:txBody>
      </p:sp>
      <p:pic>
        <p:nvPicPr>
          <p:cNvPr id="29" name="מציין מיקום של תמונה 28">
            <a:extLst>
              <a:ext uri="{FF2B5EF4-FFF2-40B4-BE49-F238E27FC236}">
                <a16:creationId xmlns:a16="http://schemas.microsoft.com/office/drawing/2014/main" id="{D4594EB8-CAC1-4C69-BD9D-5C43CFBED4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222" r="17222"/>
          <a:stretch>
            <a:fillRect/>
          </a:stretch>
        </p:blipFill>
        <p:spPr>
          <a:xfrm>
            <a:off x="2778721" y="1201660"/>
            <a:ext cx="6471139" cy="4935615"/>
          </a:xfr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D018DD7-B7E7-47DE-A3E1-AB566481AAE4}"/>
              </a:ext>
            </a:extLst>
          </p:cNvPr>
          <p:cNvSpPr txBox="1"/>
          <p:nvPr/>
        </p:nvSpPr>
        <p:spPr>
          <a:xfrm>
            <a:off x="3724275" y="161925"/>
            <a:ext cx="43529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6000" dirty="0"/>
              <a:t>Questions?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1336570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של Offic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146_TF11505402" id="{9A0AE4A5-A7F3-489D-B65B-E6BD56B83861}" vid="{E630E6EB-0EF2-49DC-8058-80C2C529CC18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BAE7A2E-3428-4DA0-9D29-A80DBF20E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6744C9-72E8-4CA6-A877-06C449A0FA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11F49-45CD-49BA-9047-D3F459D10243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sharepoint/v3"/>
    <ds:schemaRef ds:uri="http://schemas.openxmlformats.org/package/2006/metadata/core-properties"/>
    <ds:schemaRef ds:uri="6dc4bcd6-49db-4c07-9060-8acfc67cef9f"/>
    <ds:schemaRef ds:uri="http://purl.org/dc/terms/"/>
    <ds:schemaRef ds:uri="http://schemas.microsoft.com/office/infopath/2007/PartnerControls"/>
    <ds:schemaRef ds:uri="fb0879af-3eba-417a-a55a-ffe6dcd6ca7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מצגת מכירות בעיצוב רטרו</Template>
  <TotalTime>0</TotalTime>
  <Words>113</Words>
  <Application>Microsoft Office PowerPoint</Application>
  <PresentationFormat>מסך רחב</PresentationFormat>
  <Paragraphs>41</Paragraphs>
  <Slides>6</Slides>
  <Notes>5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0" baseType="lpstr">
      <vt:lpstr>Arial</vt:lpstr>
      <vt:lpstr>Tahoma</vt:lpstr>
      <vt:lpstr>Tw Cen MT</vt:lpstr>
      <vt:lpstr>ערכת נושא של Office</vt:lpstr>
      <vt:lpstr>מצגת של PowerPoint‏</vt:lpstr>
      <vt:lpstr>אודותינו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2019-09-23T10:49:14Z</dcterms:created>
  <dcterms:modified xsi:type="dcterms:W3CDTF">2019-09-25T13:32:22Z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